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22"/>
  </p:notesMasterIdLst>
  <p:handoutMasterIdLst>
    <p:handoutMasterId r:id="rId23"/>
  </p:handoutMasterIdLst>
  <p:sldIdLst>
    <p:sldId id="256" r:id="rId5"/>
    <p:sldId id="260" r:id="rId6"/>
    <p:sldId id="261" r:id="rId7"/>
    <p:sldId id="262" r:id="rId8"/>
    <p:sldId id="264" r:id="rId9"/>
    <p:sldId id="268" r:id="rId10"/>
    <p:sldId id="266" r:id="rId11"/>
    <p:sldId id="267" r:id="rId12"/>
    <p:sldId id="265" r:id="rId13"/>
    <p:sldId id="270" r:id="rId14"/>
    <p:sldId id="269" r:id="rId15"/>
    <p:sldId id="271" r:id="rId16"/>
    <p:sldId id="274" r:id="rId17"/>
    <p:sldId id="272" r:id="rId18"/>
    <p:sldId id="275" r:id="rId19"/>
    <p:sldId id="258"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4" d="100"/>
          <a:sy n="84" d="100"/>
        </p:scale>
        <p:origin x="643" y="3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62EC2-9403-4E3F-B9EE-AC16CAC60F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89550C-613B-478E-B802-C73E628524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C108-6DA3-45F2-AE7E-50E80854775B}" type="datetimeFigureOut">
              <a:rPr lang="en-US" smtClean="0"/>
              <a:t>12/12/2021</a:t>
            </a:fld>
            <a:endParaRPr lang="en-US" dirty="0"/>
          </a:p>
        </p:txBody>
      </p:sp>
      <p:sp>
        <p:nvSpPr>
          <p:cNvPr id="4" name="Footer Placeholder 3">
            <a:extLst>
              <a:ext uri="{FF2B5EF4-FFF2-40B4-BE49-F238E27FC236}">
                <a16:creationId xmlns:a16="http://schemas.microsoft.com/office/drawing/2014/main" id="{D4013C7E-277B-477F-B8EF-FBEECB8A1F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496058-9ECC-48B6-8A85-7E3A3E39E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ED09B-8056-4B81-BB5B-ECA7E0231E72}" type="slidenum">
              <a:rPr lang="en-US" smtClean="0"/>
              <a:t>‹#›</a:t>
            </a:fld>
            <a:endParaRPr lang="en-US" dirty="0"/>
          </a:p>
        </p:txBody>
      </p:sp>
    </p:spTree>
    <p:extLst>
      <p:ext uri="{BB962C8B-B14F-4D97-AF65-F5344CB8AC3E}">
        <p14:creationId xmlns:p14="http://schemas.microsoft.com/office/powerpoint/2010/main" val="24753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A73B2-5605-4CC4-ADC6-622651651079}" type="datetimeFigureOut">
              <a:rPr lang="en-US" smtClean="0"/>
              <a:t>12/12/2021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64B-377C-4B68-AF4E-EBDA643118DF}" type="slidenum">
              <a:rPr lang="en-US" smtClean="0"/>
              <a:t>‹#›</a:t>
            </a:fld>
            <a:endParaRPr lang="en-US" dirty="0"/>
          </a:p>
        </p:txBody>
      </p:sp>
    </p:spTree>
    <p:extLst>
      <p:ext uri="{BB962C8B-B14F-4D97-AF65-F5344CB8AC3E}">
        <p14:creationId xmlns:p14="http://schemas.microsoft.com/office/powerpoint/2010/main" val="367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a:t>
            </a:fld>
            <a:endParaRPr lang="en-US" dirty="0"/>
          </a:p>
        </p:txBody>
      </p:sp>
    </p:spTree>
    <p:extLst>
      <p:ext uri="{BB962C8B-B14F-4D97-AF65-F5344CB8AC3E}">
        <p14:creationId xmlns:p14="http://schemas.microsoft.com/office/powerpoint/2010/main" val="1636299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a:t>
            </a:fld>
            <a:endParaRPr lang="en-US" dirty="0"/>
          </a:p>
        </p:txBody>
      </p:sp>
    </p:spTree>
    <p:extLst>
      <p:ext uri="{BB962C8B-B14F-4D97-AF65-F5344CB8AC3E}">
        <p14:creationId xmlns:p14="http://schemas.microsoft.com/office/powerpoint/2010/main" val="305001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a:t>
            </a:fld>
            <a:endParaRPr lang="en-US" dirty="0"/>
          </a:p>
        </p:txBody>
      </p:sp>
    </p:spTree>
    <p:extLst>
      <p:ext uri="{BB962C8B-B14F-4D97-AF65-F5344CB8AC3E}">
        <p14:creationId xmlns:p14="http://schemas.microsoft.com/office/powerpoint/2010/main" val="427847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a:t>
            </a:fld>
            <a:endParaRPr lang="en-US" dirty="0"/>
          </a:p>
        </p:txBody>
      </p:sp>
    </p:spTree>
    <p:extLst>
      <p:ext uri="{BB962C8B-B14F-4D97-AF65-F5344CB8AC3E}">
        <p14:creationId xmlns:p14="http://schemas.microsoft.com/office/powerpoint/2010/main" val="1768611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16</a:t>
            </a:fld>
            <a:endParaRPr lang="en-US" dirty="0"/>
          </a:p>
        </p:txBody>
      </p:sp>
    </p:spTree>
    <p:extLst>
      <p:ext uri="{BB962C8B-B14F-4D97-AF65-F5344CB8AC3E}">
        <p14:creationId xmlns:p14="http://schemas.microsoft.com/office/powerpoint/2010/main" val="17486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17</a:t>
            </a:fld>
            <a:endParaRPr lang="en-US" dirty="0"/>
          </a:p>
        </p:txBody>
      </p:sp>
    </p:spTree>
    <p:extLst>
      <p:ext uri="{BB962C8B-B14F-4D97-AF65-F5344CB8AC3E}">
        <p14:creationId xmlns:p14="http://schemas.microsoft.com/office/powerpoint/2010/main" val="764282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12/12/2021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12/12/2021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12/12/2021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D162C4-EDD9-4389-A98B-B87ECEA2A816}" type="datetimeFigureOut">
              <a:rPr lang="en-US" smtClean="0"/>
              <a:t>12/12/2021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12/12/2021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A954B2F-12DE-47F5-8894-472B206D2E1E}" type="datetimeFigureOut">
              <a:rPr lang="en-US" smtClean="0"/>
              <a:t>12/12/2021</a:t>
            </a:fld>
            <a:endParaRPr lang="en-US" dirty="0"/>
          </a:p>
        </p:txBody>
      </p:sp>
      <p:sp>
        <p:nvSpPr>
          <p:cNvPr id="9" name="Footer Placeholder 8"/>
          <p:cNvSpPr>
            <a:spLocks noGrp="1"/>
          </p:cNvSpPr>
          <p:nvPr>
            <p:ph type="ftr" sz="quarter" idx="11"/>
          </p:nvPr>
        </p:nvSpPr>
        <p:spPr/>
        <p:txBody>
          <a:body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12/12/2021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88993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12/12/2021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12/12/2021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12/12/2021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12/12/2021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12/12/2021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
              </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pic>
        <p:nvPicPr>
          <p:cNvPr id="5" name="Picture 4" descr="Finance trade numbers">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alphaModFix amt="25000"/>
            <a:extLst>
              <a:ext uri="{28A0092B-C50C-407E-A947-70E740481C1C}">
                <a14:useLocalDpi xmlns:a14="http://schemas.microsoft.com/office/drawing/2010/main"/>
              </a:ext>
            </a:extLst>
          </a:blip>
          <a:srcRect t="25535" b="24402"/>
          <a:stretch/>
        </p:blipFill>
        <p:spPr>
          <a:xfrm>
            <a:off x="20" y="-547652"/>
            <a:ext cx="12191980" cy="685799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2231136" y="1233634"/>
            <a:ext cx="7729728" cy="1188720"/>
          </a:xfrm>
          <a:solidFill>
            <a:schemeClr val="bg1">
              <a:alpha val="30000"/>
            </a:schemeClr>
          </a:solidFill>
          <a:ln>
            <a:solidFill>
              <a:srgbClr val="FFFFFF"/>
            </a:solidFill>
          </a:ln>
        </p:spPr>
        <p:txBody>
          <a:bodyPr vert="horz" lIns="182880" tIns="182880" rIns="182880" bIns="182880" rtlCol="0" anchor="ctr">
            <a:normAutofit/>
          </a:bodyPr>
          <a:lstStyle/>
          <a:p>
            <a:r>
              <a:rPr lang="en-US" sz="2800" dirty="0">
                <a:solidFill>
                  <a:schemeClr val="tx1"/>
                </a:solidFill>
              </a:rPr>
              <a:t>Investment Management System</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2231136" y="2638044"/>
            <a:ext cx="7729728" cy="3101983"/>
          </a:xfrm>
        </p:spPr>
        <p:txBody>
          <a:bodyPr vert="horz" lIns="91440" tIns="45720" rIns="91440" bIns="45720" rtlCol="0">
            <a:normAutofit/>
          </a:bodyPr>
          <a:lstStyle/>
          <a:p>
            <a:pPr algn="l"/>
            <a:r>
              <a:rPr lang="en-US" dirty="0">
                <a:solidFill>
                  <a:schemeClr val="tx1">
                    <a:lumMod val="85000"/>
                    <a:lumOff val="15000"/>
                  </a:schemeClr>
                </a:solidFill>
              </a:rPr>
              <a:t>Presented By-</a:t>
            </a:r>
          </a:p>
          <a:p>
            <a:pPr lvl="1" indent="-228600" algn="l">
              <a:buFont typeface="Arial" panose="020B0604020202020204" pitchFamily="34" charset="0"/>
              <a:buChar char="•"/>
            </a:pPr>
            <a:r>
              <a:rPr lang="en-US" dirty="0">
                <a:solidFill>
                  <a:schemeClr val="tx1">
                    <a:lumMod val="85000"/>
                    <a:lumOff val="15000"/>
                  </a:schemeClr>
                </a:solidFill>
              </a:rPr>
              <a:t>Prathamesh Nemade (002139730)</a:t>
            </a:r>
          </a:p>
          <a:p>
            <a:pPr lvl="1" indent="-228600" algn="l">
              <a:buFont typeface="Arial" panose="020B0604020202020204" pitchFamily="34" charset="0"/>
              <a:buChar char="•"/>
            </a:pPr>
            <a:r>
              <a:rPr lang="en-US" dirty="0">
                <a:solidFill>
                  <a:schemeClr val="tx1">
                    <a:lumMod val="85000"/>
                    <a:lumOff val="15000"/>
                  </a:schemeClr>
                </a:solidFill>
              </a:rPr>
              <a:t>Urvang Patel (001568243)</a:t>
            </a:r>
          </a:p>
          <a:p>
            <a:pPr lvl="1" indent="-228600" algn="l">
              <a:buFont typeface="Arial" panose="020B0604020202020204" pitchFamily="34" charset="0"/>
              <a:buChar char="•"/>
            </a:pPr>
            <a:r>
              <a:rPr lang="en-US" dirty="0">
                <a:solidFill>
                  <a:schemeClr val="tx1">
                    <a:lumMod val="85000"/>
                    <a:lumOff val="15000"/>
                  </a:schemeClr>
                </a:solidFill>
              </a:rPr>
              <a:t>Ronak Patil (001007035)</a:t>
            </a:r>
          </a:p>
          <a:p>
            <a:pPr indent="-228600" algn="l">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A0177-1B7A-4188-B8B3-A4A0CD3C874E}"/>
              </a:ext>
            </a:extLst>
          </p:cNvPr>
          <p:cNvSpPr>
            <a:spLocks noGrp="1"/>
          </p:cNvSpPr>
          <p:nvPr>
            <p:ph type="title"/>
          </p:nvPr>
        </p:nvSpPr>
        <p:spPr>
          <a:xfrm>
            <a:off x="806195" y="2133600"/>
            <a:ext cx="3044952" cy="1898904"/>
          </a:xfrm>
        </p:spPr>
        <p:txBody>
          <a:bodyPr vert="horz" lIns="274320" tIns="182880" rIns="274320" bIns="182880" rtlCol="0" anchor="ctr" anchorCtr="1">
            <a:normAutofit/>
          </a:bodyPr>
          <a:lstStyle/>
          <a:p>
            <a:r>
              <a:rPr lang="en-US" dirty="0"/>
              <a:t>Login Page</a:t>
            </a: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Graphical user interface&#10;&#10;Description automatically generated">
            <a:extLst>
              <a:ext uri="{FF2B5EF4-FFF2-40B4-BE49-F238E27FC236}">
                <a16:creationId xmlns:a16="http://schemas.microsoft.com/office/drawing/2014/main" id="{0BBD812B-E13C-4714-A04D-392D7000F52F}"/>
              </a:ext>
            </a:extLst>
          </p:cNvPr>
          <p:cNvPicPr>
            <a:picLocks noGrp="1" noChangeAspect="1"/>
          </p:cNvPicPr>
          <p:nvPr>
            <p:ph idx="1"/>
          </p:nvPr>
        </p:nvPicPr>
        <p:blipFill>
          <a:blip r:embed="rId2"/>
          <a:stretch>
            <a:fillRect/>
          </a:stretch>
        </p:blipFill>
        <p:spPr>
          <a:xfrm>
            <a:off x="4820413" y="802767"/>
            <a:ext cx="6565392" cy="4937759"/>
          </a:xfrm>
        </p:spPr>
      </p:pic>
    </p:spTree>
    <p:extLst>
      <p:ext uri="{BB962C8B-B14F-4D97-AF65-F5344CB8AC3E}">
        <p14:creationId xmlns:p14="http://schemas.microsoft.com/office/powerpoint/2010/main" val="646561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A0177-1B7A-4188-B8B3-A4A0CD3C874E}"/>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System admin</a:t>
            </a: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10;&#10;Description automatically generated">
            <a:extLst>
              <a:ext uri="{FF2B5EF4-FFF2-40B4-BE49-F238E27FC236}">
                <a16:creationId xmlns:a16="http://schemas.microsoft.com/office/drawing/2014/main" id="{DE42C899-A9EB-4AB4-8883-C293DE2E25A0}"/>
              </a:ext>
            </a:extLst>
          </p:cNvPr>
          <p:cNvPicPr>
            <a:picLocks noGrp="1" noChangeAspect="1"/>
          </p:cNvPicPr>
          <p:nvPr>
            <p:ph idx="1"/>
          </p:nvPr>
        </p:nvPicPr>
        <p:blipFill>
          <a:blip r:embed="rId2"/>
          <a:stretch>
            <a:fillRect/>
          </a:stretch>
        </p:blipFill>
        <p:spPr>
          <a:xfrm>
            <a:off x="5140452" y="1686626"/>
            <a:ext cx="5925312" cy="3170041"/>
          </a:xfrm>
          <a:prstGeom prst="rect">
            <a:avLst/>
          </a:prstGeom>
        </p:spPr>
      </p:pic>
    </p:spTree>
    <p:extLst>
      <p:ext uri="{BB962C8B-B14F-4D97-AF65-F5344CB8AC3E}">
        <p14:creationId xmlns:p14="http://schemas.microsoft.com/office/powerpoint/2010/main" val="459116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A0177-1B7A-4188-B8B3-A4A0CD3C874E}"/>
              </a:ext>
            </a:extLst>
          </p:cNvPr>
          <p:cNvSpPr>
            <a:spLocks noGrp="1"/>
          </p:cNvSpPr>
          <p:nvPr>
            <p:ph type="title"/>
          </p:nvPr>
        </p:nvSpPr>
        <p:spPr>
          <a:xfrm>
            <a:off x="806195" y="2133600"/>
            <a:ext cx="3044952" cy="1898904"/>
          </a:xfrm>
        </p:spPr>
        <p:txBody>
          <a:bodyPr vert="horz" lIns="274320" tIns="182880" rIns="274320" bIns="182880" rtlCol="0" anchor="ctr" anchorCtr="1">
            <a:normAutofit/>
          </a:bodyPr>
          <a:lstStyle/>
          <a:p>
            <a:r>
              <a:rPr lang="en-US" dirty="0"/>
              <a:t>Enterprise</a:t>
            </a: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 text, application&#10;&#10;Description automatically generated">
            <a:extLst>
              <a:ext uri="{FF2B5EF4-FFF2-40B4-BE49-F238E27FC236}">
                <a16:creationId xmlns:a16="http://schemas.microsoft.com/office/drawing/2014/main" id="{57D19ACF-B1DC-4291-A9B9-397AC5853B5E}"/>
              </a:ext>
            </a:extLst>
          </p:cNvPr>
          <p:cNvPicPr>
            <a:picLocks noGrp="1" noChangeAspect="1"/>
          </p:cNvPicPr>
          <p:nvPr>
            <p:ph idx="1"/>
          </p:nvPr>
        </p:nvPicPr>
        <p:blipFill>
          <a:blip r:embed="rId2"/>
          <a:stretch>
            <a:fillRect/>
          </a:stretch>
        </p:blipFill>
        <p:spPr>
          <a:xfrm>
            <a:off x="4820412" y="802767"/>
            <a:ext cx="6565392" cy="4937760"/>
          </a:xfrm>
        </p:spPr>
      </p:pic>
    </p:spTree>
    <p:extLst>
      <p:ext uri="{BB962C8B-B14F-4D97-AF65-F5344CB8AC3E}">
        <p14:creationId xmlns:p14="http://schemas.microsoft.com/office/powerpoint/2010/main" val="3356135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A0177-1B7A-4188-B8B3-A4A0CD3C874E}"/>
              </a:ext>
            </a:extLst>
          </p:cNvPr>
          <p:cNvSpPr>
            <a:spLocks noGrp="1"/>
          </p:cNvSpPr>
          <p:nvPr>
            <p:ph type="title"/>
          </p:nvPr>
        </p:nvSpPr>
        <p:spPr>
          <a:xfrm>
            <a:off x="806195" y="2133600"/>
            <a:ext cx="3044952" cy="1898904"/>
          </a:xfrm>
        </p:spPr>
        <p:txBody>
          <a:bodyPr vert="horz" lIns="274320" tIns="182880" rIns="274320" bIns="182880" rtlCol="0" anchor="ctr" anchorCtr="1">
            <a:normAutofit/>
          </a:bodyPr>
          <a:lstStyle/>
          <a:p>
            <a:r>
              <a:rPr lang="en-US" dirty="0"/>
              <a:t>Admin</a:t>
            </a: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10;&#10;Description automatically generated">
            <a:extLst>
              <a:ext uri="{FF2B5EF4-FFF2-40B4-BE49-F238E27FC236}">
                <a16:creationId xmlns:a16="http://schemas.microsoft.com/office/drawing/2014/main" id="{4826D0EF-638F-4D99-AA97-F08D8F0E2300}"/>
              </a:ext>
            </a:extLst>
          </p:cNvPr>
          <p:cNvPicPr>
            <a:picLocks noGrp="1" noChangeAspect="1"/>
          </p:cNvPicPr>
          <p:nvPr>
            <p:ph idx="1"/>
          </p:nvPr>
        </p:nvPicPr>
        <p:blipFill>
          <a:blip r:embed="rId2"/>
          <a:stretch>
            <a:fillRect/>
          </a:stretch>
        </p:blipFill>
        <p:spPr>
          <a:xfrm>
            <a:off x="4820412" y="802767"/>
            <a:ext cx="6565392" cy="4937760"/>
          </a:xfrm>
        </p:spPr>
      </p:pic>
    </p:spTree>
    <p:extLst>
      <p:ext uri="{BB962C8B-B14F-4D97-AF65-F5344CB8AC3E}">
        <p14:creationId xmlns:p14="http://schemas.microsoft.com/office/powerpoint/2010/main" val="1714685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A0177-1B7A-4188-B8B3-A4A0CD3C874E}"/>
              </a:ext>
            </a:extLst>
          </p:cNvPr>
          <p:cNvSpPr>
            <a:spLocks noGrp="1"/>
          </p:cNvSpPr>
          <p:nvPr>
            <p:ph type="title"/>
          </p:nvPr>
        </p:nvSpPr>
        <p:spPr>
          <a:xfrm>
            <a:off x="806195" y="2133600"/>
            <a:ext cx="3044952" cy="1898904"/>
          </a:xfrm>
        </p:spPr>
        <p:txBody>
          <a:bodyPr vert="horz" lIns="274320" tIns="182880" rIns="274320" bIns="182880" rtlCol="0" anchor="ctr" anchorCtr="1">
            <a:normAutofit/>
          </a:bodyPr>
          <a:lstStyle/>
          <a:p>
            <a:r>
              <a:rPr lang="en-US" dirty="0"/>
              <a:t>agent</a:t>
            </a: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Graphical user interface, application&#10;&#10;Description automatically generated">
            <a:extLst>
              <a:ext uri="{FF2B5EF4-FFF2-40B4-BE49-F238E27FC236}">
                <a16:creationId xmlns:a16="http://schemas.microsoft.com/office/drawing/2014/main" id="{7A584586-AFC5-46FD-A058-2AEF712A411B}"/>
              </a:ext>
            </a:extLst>
          </p:cNvPr>
          <p:cNvPicPr>
            <a:picLocks noGrp="1" noChangeAspect="1"/>
          </p:cNvPicPr>
          <p:nvPr>
            <p:ph idx="1"/>
          </p:nvPr>
        </p:nvPicPr>
        <p:blipFill>
          <a:blip r:embed="rId2"/>
          <a:stretch>
            <a:fillRect/>
          </a:stretch>
        </p:blipFill>
        <p:spPr>
          <a:xfrm>
            <a:off x="4820412" y="802767"/>
            <a:ext cx="6565392" cy="4937760"/>
          </a:xfrm>
        </p:spPr>
      </p:pic>
    </p:spTree>
    <p:extLst>
      <p:ext uri="{BB962C8B-B14F-4D97-AF65-F5344CB8AC3E}">
        <p14:creationId xmlns:p14="http://schemas.microsoft.com/office/powerpoint/2010/main" val="4208515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A0177-1B7A-4188-B8B3-A4A0CD3C874E}"/>
              </a:ext>
            </a:extLst>
          </p:cNvPr>
          <p:cNvSpPr>
            <a:spLocks noGrp="1"/>
          </p:cNvSpPr>
          <p:nvPr>
            <p:ph type="title"/>
          </p:nvPr>
        </p:nvSpPr>
        <p:spPr>
          <a:xfrm>
            <a:off x="806195" y="2133600"/>
            <a:ext cx="3044952" cy="1898904"/>
          </a:xfrm>
        </p:spPr>
        <p:txBody>
          <a:bodyPr vert="horz" lIns="274320" tIns="182880" rIns="274320" bIns="182880" rtlCol="0" anchor="ctr" anchorCtr="1">
            <a:normAutofit/>
          </a:bodyPr>
          <a:lstStyle/>
          <a:p>
            <a:r>
              <a:rPr lang="en-US" dirty="0"/>
              <a:t>customer</a:t>
            </a: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Graphical user interface, application&#10;&#10;Description automatically generated">
            <a:extLst>
              <a:ext uri="{FF2B5EF4-FFF2-40B4-BE49-F238E27FC236}">
                <a16:creationId xmlns:a16="http://schemas.microsoft.com/office/drawing/2014/main" id="{ECEBE5E7-11A0-4F3E-8F52-F4F442009374}"/>
              </a:ext>
            </a:extLst>
          </p:cNvPr>
          <p:cNvPicPr>
            <a:picLocks noGrp="1" noChangeAspect="1"/>
          </p:cNvPicPr>
          <p:nvPr>
            <p:ph idx="1"/>
          </p:nvPr>
        </p:nvPicPr>
        <p:blipFill>
          <a:blip r:embed="rId2"/>
          <a:stretch>
            <a:fillRect/>
          </a:stretch>
        </p:blipFill>
        <p:spPr>
          <a:xfrm>
            <a:off x="4833452" y="802767"/>
            <a:ext cx="6552352" cy="4937760"/>
          </a:xfrm>
        </p:spPr>
      </p:pic>
    </p:spTree>
    <p:extLst>
      <p:ext uri="{BB962C8B-B14F-4D97-AF65-F5344CB8AC3E}">
        <p14:creationId xmlns:p14="http://schemas.microsoft.com/office/powerpoint/2010/main" val="3732499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a:normAutofit/>
          </a:bodyPr>
          <a:lstStyle/>
          <a:p>
            <a:r>
              <a:rPr lang="en-US" dirty="0">
                <a:solidFill>
                  <a:srgbClr val="FFFFFF"/>
                </a:solidFill>
              </a:rPr>
              <a:t>Statistics</a:t>
            </a:r>
          </a:p>
        </p:txBody>
      </p:sp>
      <p:pic>
        <p:nvPicPr>
          <p:cNvPr id="7" name="Content Placeholder 6" descr="Chart, bar chart&#10;&#10;Description automatically generated">
            <a:extLst>
              <a:ext uri="{FF2B5EF4-FFF2-40B4-BE49-F238E27FC236}">
                <a16:creationId xmlns:a16="http://schemas.microsoft.com/office/drawing/2014/main" id="{A680CEE8-C2B2-40E7-9542-0DA7960AE6ED}"/>
              </a:ext>
            </a:extLst>
          </p:cNvPr>
          <p:cNvPicPr>
            <a:picLocks noGrp="1" noChangeAspect="1"/>
          </p:cNvPicPr>
          <p:nvPr>
            <p:ph idx="1"/>
          </p:nvPr>
        </p:nvPicPr>
        <p:blipFill>
          <a:blip r:embed="rId3"/>
          <a:stretch>
            <a:fillRect/>
          </a:stretch>
        </p:blipFill>
        <p:spPr>
          <a:xfrm>
            <a:off x="0" y="0"/>
            <a:ext cx="7534317" cy="6857999"/>
          </a:xfrm>
        </p:spPr>
      </p:pic>
    </p:spTree>
    <p:extLst>
      <p:ext uri="{BB962C8B-B14F-4D97-AF65-F5344CB8AC3E}">
        <p14:creationId xmlns:p14="http://schemas.microsoft.com/office/powerpoint/2010/main" val="412895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pic>
        <p:nvPicPr>
          <p:cNvPr id="5" name="Picture 4" descr="Finance trade numbers">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alphaModFix amt="25000"/>
            <a:extLst>
              <a:ext uri="{28A0092B-C50C-407E-A947-70E740481C1C}">
                <a14:useLocalDpi xmlns:a14="http://schemas.microsoft.com/office/drawing/2010/main"/>
              </a:ext>
            </a:extLst>
          </a:blip>
          <a:srcRect t="25535" b="24402"/>
          <a:stretch/>
        </p:blipFill>
        <p:spPr>
          <a:xfrm>
            <a:off x="20" y="-547652"/>
            <a:ext cx="12191980" cy="6857990"/>
          </a:xfrm>
          <a:prstGeom prst="rect">
            <a:avLst/>
          </a:prstGeom>
        </p:spPr>
      </p:pic>
      <p:sp>
        <p:nvSpPr>
          <p:cNvPr id="2" name="Title 1">
            <a:extLst>
              <a:ext uri="{FF2B5EF4-FFF2-40B4-BE49-F238E27FC236}">
                <a16:creationId xmlns:a16="http://schemas.microsoft.com/office/drawing/2014/main" id="{050E78D6-F072-48E7-8270-20EFBDD26F36}"/>
              </a:ext>
              <a:ext uri="{C183D7F6-B498-43B3-948B-1728B52AA6E4}">
                <adec:decorative xmlns:adec="http://schemas.microsoft.com/office/drawing/2017/decorative" val="0"/>
              </a:ext>
            </a:extLst>
          </p:cNvPr>
          <p:cNvSpPr>
            <a:spLocks noGrp="1"/>
          </p:cNvSpPr>
          <p:nvPr>
            <p:ph type="ctrTitle"/>
          </p:nvPr>
        </p:nvSpPr>
        <p:spPr>
          <a:xfrm>
            <a:off x="2231136" y="1233634"/>
            <a:ext cx="7729728" cy="1188720"/>
          </a:xfrm>
          <a:solidFill>
            <a:schemeClr val="bg1">
              <a:alpha val="30000"/>
            </a:schemeClr>
          </a:solidFill>
          <a:ln>
            <a:solidFill>
              <a:srgbClr val="FFFFFF"/>
            </a:solidFill>
          </a:ln>
        </p:spPr>
        <p:txBody>
          <a:bodyPr vert="horz" lIns="182880" tIns="182880" rIns="182880" bIns="182880" rtlCol="0" anchor="ctr">
            <a:normAutofit/>
          </a:bodyPr>
          <a:lstStyle/>
          <a:p>
            <a:r>
              <a:rPr lang="en-US" sz="2800" dirty="0">
                <a:solidFill>
                  <a:schemeClr val="tx1"/>
                </a:solidFill>
              </a:rPr>
              <a:t>Thank you</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2231136" y="2638044"/>
            <a:ext cx="7729728" cy="3101983"/>
          </a:xfrm>
        </p:spPr>
        <p:txBody>
          <a:bodyPr vert="horz" lIns="91440" tIns="45720" rIns="91440" bIns="45720" rtlCol="0">
            <a:normAutofit/>
          </a:bodyPr>
          <a:lstStyle/>
          <a:p>
            <a:pPr algn="l"/>
            <a:r>
              <a:rPr lang="en-US" dirty="0">
                <a:solidFill>
                  <a:schemeClr val="tx1">
                    <a:lumMod val="85000"/>
                    <a:lumOff val="15000"/>
                  </a:schemeClr>
                </a:solidFill>
              </a:rPr>
              <a:t>Presented By-</a:t>
            </a:r>
          </a:p>
          <a:p>
            <a:pPr lvl="1" indent="-228600" algn="l">
              <a:buFont typeface="Arial" panose="020B0604020202020204" pitchFamily="34" charset="0"/>
              <a:buChar char="•"/>
            </a:pPr>
            <a:r>
              <a:rPr lang="en-US" dirty="0">
                <a:solidFill>
                  <a:schemeClr val="tx1">
                    <a:lumMod val="85000"/>
                    <a:lumOff val="15000"/>
                  </a:schemeClr>
                </a:solidFill>
              </a:rPr>
              <a:t>Prathamesh Nemade (002139730)</a:t>
            </a:r>
          </a:p>
          <a:p>
            <a:pPr lvl="1" indent="-228600" algn="l">
              <a:buFont typeface="Arial" panose="020B0604020202020204" pitchFamily="34" charset="0"/>
              <a:buChar char="•"/>
            </a:pPr>
            <a:r>
              <a:rPr lang="en-US" dirty="0">
                <a:solidFill>
                  <a:schemeClr val="tx1">
                    <a:lumMod val="85000"/>
                    <a:lumOff val="15000"/>
                  </a:schemeClr>
                </a:solidFill>
              </a:rPr>
              <a:t>Urvang Patel (001568243)</a:t>
            </a:r>
          </a:p>
          <a:p>
            <a:pPr lvl="1" indent="-228600" algn="l">
              <a:buFont typeface="Arial" panose="020B0604020202020204" pitchFamily="34" charset="0"/>
              <a:buChar char="•"/>
            </a:pPr>
            <a:r>
              <a:rPr lang="en-US" dirty="0">
                <a:solidFill>
                  <a:schemeClr val="tx1">
                    <a:lumMod val="85000"/>
                    <a:lumOff val="15000"/>
                  </a:schemeClr>
                </a:solidFill>
              </a:rPr>
              <a:t>Ronak Patil (001007035)</a:t>
            </a:r>
          </a:p>
          <a:p>
            <a:pPr indent="-228600" algn="l">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1321891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1863" r="-2" b="1917"/>
          <a:stretch/>
        </p:blipFill>
        <p:spPr>
          <a:xfrm>
            <a:off x="642" y="10"/>
            <a:ext cx="6096000" cy="6857990"/>
          </a:xfrm>
          <a:prstGeom prst="rect">
            <a:avLst/>
          </a:prstGeom>
        </p:spPr>
      </p:pic>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804672" y="2841505"/>
            <a:ext cx="4487298" cy="1174991"/>
          </a:xfrm>
          <a:solidFill>
            <a:schemeClr val="bg1">
              <a:alpha val="80000"/>
            </a:schemeClr>
          </a:solidFill>
          <a:ln>
            <a:solidFill>
              <a:schemeClr val="tx1">
                <a:lumMod val="75000"/>
                <a:lumOff val="25000"/>
              </a:schemeClr>
            </a:solidFill>
          </a:ln>
        </p:spPr>
        <p:txBody>
          <a:bodyPr vert="horz" lIns="182880" tIns="182880" rIns="182880" bIns="182880" rtlCol="0">
            <a:normAutofit/>
          </a:bodyPr>
          <a:lstStyle/>
          <a:p>
            <a:r>
              <a:rPr lang="en-US" sz="2400">
                <a:solidFill>
                  <a:schemeClr val="tx1">
                    <a:lumMod val="85000"/>
                    <a:lumOff val="15000"/>
                  </a:schemeClr>
                </a:solidFill>
              </a:rPr>
              <a:t>Ecosystem</a:t>
            </a:r>
          </a:p>
        </p:txBody>
      </p:sp>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6743941" y="976129"/>
            <a:ext cx="4804931" cy="4919815"/>
          </a:xfrm>
        </p:spPr>
        <p:txBody>
          <a:bodyPr anchor="ctr">
            <a:normAutofit/>
          </a:bodyPr>
          <a:lstStyle/>
          <a:p>
            <a:pPr marL="0" indent="0">
              <a:buNone/>
            </a:pPr>
            <a:r>
              <a:rPr lang="en-US" dirty="0"/>
              <a:t>Our ecosystem's goal is to give consumers with a unified investing platform where they can keep track of all their assets and activities. Keeping track of several sorts of investments might be difficult or confusing at times. With the aid of our ecosystem, customers will be able to conveniently manage and track all of their assets. Our primary goal is to create a flexible investment management software that will encourage individuals to invest wisely from their money for a brighter future.</a:t>
            </a:r>
          </a:p>
        </p:txBody>
      </p:sp>
    </p:spTree>
    <p:extLst>
      <p:ext uri="{BB962C8B-B14F-4D97-AF65-F5344CB8AC3E}">
        <p14:creationId xmlns:p14="http://schemas.microsoft.com/office/powerpoint/2010/main" val="2673849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1863" r="-2" b="1917"/>
          <a:stretch/>
        </p:blipFill>
        <p:spPr>
          <a:xfrm>
            <a:off x="642" y="10"/>
            <a:ext cx="6096000" cy="6857990"/>
          </a:xfrm>
          <a:prstGeom prst="rect">
            <a:avLst/>
          </a:prstGeom>
        </p:spPr>
      </p:pic>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804672" y="2841505"/>
            <a:ext cx="4487298" cy="1174991"/>
          </a:xfrm>
          <a:solidFill>
            <a:schemeClr val="bg1">
              <a:alpha val="80000"/>
            </a:schemeClr>
          </a:solidFill>
          <a:ln>
            <a:solidFill>
              <a:schemeClr val="tx1">
                <a:lumMod val="75000"/>
                <a:lumOff val="25000"/>
              </a:schemeClr>
            </a:solidFill>
          </a:ln>
        </p:spPr>
        <p:txBody>
          <a:bodyPr vert="horz" lIns="182880" tIns="182880" rIns="182880" bIns="182880" rtlCol="0">
            <a:normAutofit/>
          </a:bodyPr>
          <a:lstStyle/>
          <a:p>
            <a:r>
              <a:rPr lang="en-US" sz="2400" dirty="0">
                <a:solidFill>
                  <a:schemeClr val="tx1">
                    <a:lumMod val="85000"/>
                    <a:lumOff val="15000"/>
                  </a:schemeClr>
                </a:solidFill>
              </a:rPr>
              <a:t>Problem Statement</a:t>
            </a:r>
          </a:p>
        </p:txBody>
      </p:sp>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6743941" y="976129"/>
            <a:ext cx="4804931" cy="4919815"/>
          </a:xfrm>
        </p:spPr>
        <p:txBody>
          <a:bodyPr anchor="ctr">
            <a:normAutofit/>
          </a:bodyPr>
          <a:lstStyle/>
          <a:p>
            <a:pPr marL="0" indent="0">
              <a:buNone/>
            </a:pPr>
            <a:r>
              <a:rPr lang="en-US" dirty="0"/>
              <a:t>Anxiety, uncertainty, turbulence, and financial troubles marked the year 2020. For good reason, individuals who work in the stock market were extremely worried. The coronavirus-caused stock market crash of 2020 was a big and unexpected global event that began on February 20th, 2020 and finished on April 7th, 2020. </a:t>
            </a:r>
          </a:p>
          <a:p>
            <a:pPr marL="0" indent="0">
              <a:buNone/>
            </a:pPr>
            <a:r>
              <a:rPr lang="en-US" dirty="0"/>
              <a:t>As the epidemic spread in March and governments throughout the world shut down economic activity, panic fueled by the economic ramifications and uncertainty resulted in a stock market crash.</a:t>
            </a:r>
          </a:p>
          <a:p>
            <a:pPr marL="0" indent="0">
              <a:buNone/>
            </a:pPr>
            <a:r>
              <a:rPr lang="en-US" dirty="0"/>
              <a:t>Customers should be prepared with their investing strategy in case of such unexpected events.</a:t>
            </a:r>
          </a:p>
        </p:txBody>
      </p:sp>
    </p:spTree>
    <p:extLst>
      <p:ext uri="{BB962C8B-B14F-4D97-AF65-F5344CB8AC3E}">
        <p14:creationId xmlns:p14="http://schemas.microsoft.com/office/powerpoint/2010/main" val="97154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1863" r="-2" b="1917"/>
          <a:stretch/>
        </p:blipFill>
        <p:spPr>
          <a:xfrm>
            <a:off x="642" y="10"/>
            <a:ext cx="6096000" cy="6857990"/>
          </a:xfrm>
          <a:prstGeom prst="rect">
            <a:avLst/>
          </a:prstGeom>
        </p:spPr>
      </p:pic>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804672" y="2841505"/>
            <a:ext cx="4487298" cy="1174991"/>
          </a:xfrm>
          <a:solidFill>
            <a:schemeClr val="bg1">
              <a:alpha val="80000"/>
            </a:schemeClr>
          </a:solidFill>
          <a:ln>
            <a:solidFill>
              <a:schemeClr val="tx1">
                <a:lumMod val="75000"/>
                <a:lumOff val="25000"/>
              </a:schemeClr>
            </a:solidFill>
          </a:ln>
        </p:spPr>
        <p:txBody>
          <a:bodyPr vert="horz" lIns="182880" tIns="182880" rIns="182880" bIns="182880" rtlCol="0">
            <a:normAutofit/>
          </a:bodyPr>
          <a:lstStyle/>
          <a:p>
            <a:r>
              <a:rPr lang="en-US" sz="2400" dirty="0">
                <a:solidFill>
                  <a:schemeClr val="tx1">
                    <a:lumMod val="85000"/>
                    <a:lumOff val="15000"/>
                  </a:schemeClr>
                </a:solidFill>
              </a:rPr>
              <a:t>Solution</a:t>
            </a:r>
          </a:p>
        </p:txBody>
      </p:sp>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6743941" y="976129"/>
            <a:ext cx="4804931" cy="4919815"/>
          </a:xfrm>
        </p:spPr>
        <p:txBody>
          <a:bodyPr anchor="ctr">
            <a:normAutofit/>
          </a:bodyPr>
          <a:lstStyle/>
          <a:p>
            <a:pPr marL="0" indent="0">
              <a:buNone/>
            </a:pPr>
            <a:r>
              <a:rPr lang="en-US" dirty="0"/>
              <a:t>We created a system that allows customers to quickly track all of their assets across various investment sectors and make investing actions simple even for first-time users. We believe that the investing system should be intended to benefit everyone. As a result, we provide products that allow you to start investing at your own pace and on your own terms.</a:t>
            </a:r>
          </a:p>
        </p:txBody>
      </p:sp>
    </p:spTree>
    <p:extLst>
      <p:ext uri="{BB962C8B-B14F-4D97-AF65-F5344CB8AC3E}">
        <p14:creationId xmlns:p14="http://schemas.microsoft.com/office/powerpoint/2010/main" val="249541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6D4F-C409-43C6-A317-0E5EA1D6F5B2}"/>
              </a:ext>
            </a:extLst>
          </p:cNvPr>
          <p:cNvSpPr>
            <a:spLocks noGrp="1"/>
          </p:cNvSpPr>
          <p:nvPr>
            <p:ph type="title"/>
          </p:nvPr>
        </p:nvSpPr>
        <p:spPr>
          <a:xfrm>
            <a:off x="2231136" y="122246"/>
            <a:ext cx="7729728" cy="645459"/>
          </a:xfrm>
        </p:spPr>
        <p:txBody>
          <a:bodyPr>
            <a:normAutofit fontScale="90000"/>
          </a:bodyPr>
          <a:lstStyle/>
          <a:p>
            <a:r>
              <a:rPr lang="en-US" dirty="0"/>
              <a:t>Flow diagram</a:t>
            </a:r>
          </a:p>
        </p:txBody>
      </p:sp>
      <p:pic>
        <p:nvPicPr>
          <p:cNvPr id="7" name="Content Placeholder 6">
            <a:extLst>
              <a:ext uri="{FF2B5EF4-FFF2-40B4-BE49-F238E27FC236}">
                <a16:creationId xmlns:a16="http://schemas.microsoft.com/office/drawing/2014/main" id="{22554CBD-1521-4A35-912E-E9BAF0E63181}"/>
              </a:ext>
            </a:extLst>
          </p:cNvPr>
          <p:cNvPicPr>
            <a:picLocks noGrp="1" noChangeAspect="1"/>
          </p:cNvPicPr>
          <p:nvPr>
            <p:ph idx="1"/>
          </p:nvPr>
        </p:nvPicPr>
        <p:blipFill>
          <a:blip r:embed="rId2"/>
          <a:stretch>
            <a:fillRect/>
          </a:stretch>
        </p:blipFill>
        <p:spPr>
          <a:xfrm>
            <a:off x="53788" y="425416"/>
            <a:ext cx="11970328" cy="6106748"/>
          </a:xfrm>
        </p:spPr>
      </p:pic>
    </p:spTree>
    <p:extLst>
      <p:ext uri="{BB962C8B-B14F-4D97-AF65-F5344CB8AC3E}">
        <p14:creationId xmlns:p14="http://schemas.microsoft.com/office/powerpoint/2010/main" val="1367305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0177-1B7A-4188-B8B3-A4A0CD3C874E}"/>
              </a:ext>
            </a:extLst>
          </p:cNvPr>
          <p:cNvSpPr>
            <a:spLocks noGrp="1"/>
          </p:cNvSpPr>
          <p:nvPr>
            <p:ph type="title"/>
          </p:nvPr>
        </p:nvSpPr>
        <p:spPr>
          <a:xfrm>
            <a:off x="2231136" y="97797"/>
            <a:ext cx="7729728" cy="567221"/>
          </a:xfrm>
        </p:spPr>
        <p:txBody>
          <a:bodyPr>
            <a:normAutofit fontScale="90000"/>
          </a:bodyPr>
          <a:lstStyle/>
          <a:p>
            <a:r>
              <a:rPr lang="en-US" dirty="0"/>
              <a:t>Super admin</a:t>
            </a:r>
          </a:p>
        </p:txBody>
      </p:sp>
      <p:pic>
        <p:nvPicPr>
          <p:cNvPr id="7" name="Content Placeholder 6">
            <a:extLst>
              <a:ext uri="{FF2B5EF4-FFF2-40B4-BE49-F238E27FC236}">
                <a16:creationId xmlns:a16="http://schemas.microsoft.com/office/drawing/2014/main" id="{38F9E4EA-E5F6-459E-B716-703CF84A3C15}"/>
              </a:ext>
            </a:extLst>
          </p:cNvPr>
          <p:cNvPicPr>
            <a:picLocks noGrp="1" noChangeAspect="1"/>
          </p:cNvPicPr>
          <p:nvPr>
            <p:ph idx="1"/>
          </p:nvPr>
        </p:nvPicPr>
        <p:blipFill>
          <a:blip r:embed="rId2"/>
          <a:stretch>
            <a:fillRect/>
          </a:stretch>
        </p:blipFill>
        <p:spPr>
          <a:xfrm>
            <a:off x="2971529" y="801935"/>
            <a:ext cx="6248942" cy="5545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998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0177-1B7A-4188-B8B3-A4A0CD3C874E}"/>
              </a:ext>
            </a:extLst>
          </p:cNvPr>
          <p:cNvSpPr>
            <a:spLocks noGrp="1"/>
          </p:cNvSpPr>
          <p:nvPr>
            <p:ph type="title"/>
          </p:nvPr>
        </p:nvSpPr>
        <p:spPr>
          <a:xfrm>
            <a:off x="2231136" y="97797"/>
            <a:ext cx="7729728" cy="567221"/>
          </a:xfrm>
        </p:spPr>
        <p:txBody>
          <a:bodyPr>
            <a:normAutofit fontScale="90000"/>
          </a:bodyPr>
          <a:lstStyle/>
          <a:p>
            <a:r>
              <a:rPr lang="en-US" dirty="0"/>
              <a:t>enterprise</a:t>
            </a:r>
          </a:p>
        </p:txBody>
      </p:sp>
      <p:pic>
        <p:nvPicPr>
          <p:cNvPr id="7" name="Content Placeholder 6">
            <a:extLst>
              <a:ext uri="{FF2B5EF4-FFF2-40B4-BE49-F238E27FC236}">
                <a16:creationId xmlns:a16="http://schemas.microsoft.com/office/drawing/2014/main" id="{C3505CF5-D37F-4474-809E-B0F0BFFCCC5F}"/>
              </a:ext>
            </a:extLst>
          </p:cNvPr>
          <p:cNvPicPr>
            <a:picLocks noGrp="1" noChangeAspect="1"/>
          </p:cNvPicPr>
          <p:nvPr>
            <p:ph idx="1"/>
          </p:nvPr>
        </p:nvPicPr>
        <p:blipFill>
          <a:blip r:embed="rId2"/>
          <a:stretch>
            <a:fillRect/>
          </a:stretch>
        </p:blipFill>
        <p:spPr>
          <a:xfrm>
            <a:off x="1136367" y="719138"/>
            <a:ext cx="9908153" cy="6088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8589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0177-1B7A-4188-B8B3-A4A0CD3C874E}"/>
              </a:ext>
            </a:extLst>
          </p:cNvPr>
          <p:cNvSpPr>
            <a:spLocks noGrp="1"/>
          </p:cNvSpPr>
          <p:nvPr>
            <p:ph type="title"/>
          </p:nvPr>
        </p:nvSpPr>
        <p:spPr>
          <a:xfrm>
            <a:off x="2231136" y="97797"/>
            <a:ext cx="7729728" cy="567221"/>
          </a:xfrm>
        </p:spPr>
        <p:txBody>
          <a:bodyPr>
            <a:normAutofit fontScale="90000"/>
          </a:bodyPr>
          <a:lstStyle/>
          <a:p>
            <a:r>
              <a:rPr lang="en-US" dirty="0"/>
              <a:t>organization</a:t>
            </a:r>
          </a:p>
        </p:txBody>
      </p:sp>
      <p:pic>
        <p:nvPicPr>
          <p:cNvPr id="6" name="Content Placeholder 5">
            <a:extLst>
              <a:ext uri="{FF2B5EF4-FFF2-40B4-BE49-F238E27FC236}">
                <a16:creationId xmlns:a16="http://schemas.microsoft.com/office/drawing/2014/main" id="{C4BB6B4F-F075-44DD-8323-9202BBF9E5BD}"/>
              </a:ext>
            </a:extLst>
          </p:cNvPr>
          <p:cNvPicPr>
            <a:picLocks noGrp="1" noChangeAspect="1"/>
          </p:cNvPicPr>
          <p:nvPr>
            <p:ph idx="1"/>
          </p:nvPr>
        </p:nvPicPr>
        <p:blipFill>
          <a:blip r:embed="rId2"/>
          <a:stretch>
            <a:fillRect/>
          </a:stretch>
        </p:blipFill>
        <p:spPr>
          <a:xfrm>
            <a:off x="796061" y="743578"/>
            <a:ext cx="10599878" cy="6016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61177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0177-1B7A-4188-B8B3-A4A0CD3C874E}"/>
              </a:ext>
            </a:extLst>
          </p:cNvPr>
          <p:cNvSpPr>
            <a:spLocks noGrp="1"/>
          </p:cNvSpPr>
          <p:nvPr>
            <p:ph type="title"/>
          </p:nvPr>
        </p:nvSpPr>
        <p:spPr>
          <a:xfrm>
            <a:off x="2231136" y="97797"/>
            <a:ext cx="7729728" cy="567221"/>
          </a:xfrm>
        </p:spPr>
        <p:txBody>
          <a:bodyPr>
            <a:normAutofit fontScale="90000"/>
          </a:bodyPr>
          <a:lstStyle/>
          <a:p>
            <a:r>
              <a:rPr lang="en-US" dirty="0"/>
              <a:t>customer</a:t>
            </a:r>
          </a:p>
        </p:txBody>
      </p:sp>
      <p:pic>
        <p:nvPicPr>
          <p:cNvPr id="5" name="Content Placeholder 4">
            <a:extLst>
              <a:ext uri="{FF2B5EF4-FFF2-40B4-BE49-F238E27FC236}">
                <a16:creationId xmlns:a16="http://schemas.microsoft.com/office/drawing/2014/main" id="{9877E338-9CAD-47D3-9DA2-D8D151BB5FC1}"/>
              </a:ext>
            </a:extLst>
          </p:cNvPr>
          <p:cNvPicPr>
            <a:picLocks noGrp="1" noChangeAspect="1"/>
          </p:cNvPicPr>
          <p:nvPr>
            <p:ph idx="1"/>
          </p:nvPr>
        </p:nvPicPr>
        <p:blipFill>
          <a:blip r:embed="rId2"/>
          <a:stretch>
            <a:fillRect/>
          </a:stretch>
        </p:blipFill>
        <p:spPr>
          <a:xfrm>
            <a:off x="4811602" y="787400"/>
            <a:ext cx="2430250" cy="5972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262413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7179B0BC145C448AA581549DBCA6A1" ma:contentTypeVersion="11" ma:contentTypeDescription="Create a new document." ma:contentTypeScope="" ma:versionID="3ab509516697445009d6f466b1121426">
  <xsd:schema xmlns:xsd="http://www.w3.org/2001/XMLSchema" xmlns:xs="http://www.w3.org/2001/XMLSchema" xmlns:p="http://schemas.microsoft.com/office/2006/metadata/properties" xmlns:ns3="7ca1bcde-36a6-4b67-8f63-88cd5b1bd0ae" xmlns:ns4="4f784a7a-9b27-45cd-9e2d-d75b4945a981" targetNamespace="http://schemas.microsoft.com/office/2006/metadata/properties" ma:root="true" ma:fieldsID="9d65f8158e5232b0c9381763edbe332f" ns3:_="" ns4:_="">
    <xsd:import namespace="7ca1bcde-36a6-4b67-8f63-88cd5b1bd0ae"/>
    <xsd:import namespace="4f784a7a-9b27-45cd-9e2d-d75b4945a98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a1bcde-36a6-4b67-8f63-88cd5b1bd0a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784a7a-9b27-45cd-9e2d-d75b4945a98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4f784a7a-9b27-45cd-9e2d-d75b4945a981" xsi:nil="true"/>
  </documentManagement>
</p:properties>
</file>

<file path=customXml/itemProps1.xml><?xml version="1.0" encoding="utf-8"?>
<ds:datastoreItem xmlns:ds="http://schemas.openxmlformats.org/officeDocument/2006/customXml" ds:itemID="{FD286353-500A-490A-8297-92CE162C5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a1bcde-36a6-4b67-8f63-88cd5b1bd0ae"/>
    <ds:schemaRef ds:uri="4f784a7a-9b27-45cd-9e2d-d75b4945a9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8223DC-4748-4F7F-8D8D-E4EA5A6C1882}">
  <ds:schemaRefs>
    <ds:schemaRef ds:uri="http://schemas.microsoft.com/sharepoint/v3/contenttype/forms"/>
  </ds:schemaRefs>
</ds:datastoreItem>
</file>

<file path=customXml/itemProps3.xml><?xml version="1.0" encoding="utf-8"?>
<ds:datastoreItem xmlns:ds="http://schemas.openxmlformats.org/officeDocument/2006/customXml" ds:itemID="{1F4D5ADA-BB6C-46F4-9A97-3A3D44A9A8A6}">
  <ds:schemaRefs>
    <ds:schemaRef ds:uri="http://www.w3.org/XML/1998/namespace"/>
    <ds:schemaRef ds:uri="http://schemas.openxmlformats.org/package/2006/metadata/core-properties"/>
    <ds:schemaRef ds:uri="4f784a7a-9b27-45cd-9e2d-d75b4945a981"/>
    <ds:schemaRef ds:uri="http://purl.org/dc/terms/"/>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7ca1bcde-36a6-4b67-8f63-88cd5b1bd0ae"/>
  </ds:schemaRefs>
</ds:datastoreItem>
</file>

<file path=docProps/app.xml><?xml version="1.0" encoding="utf-8"?>
<Properties xmlns="http://schemas.openxmlformats.org/officeDocument/2006/extended-properties" xmlns:vt="http://schemas.openxmlformats.org/officeDocument/2006/docPropsVTypes">
  <Template>Financial design</Template>
  <TotalTime>723</TotalTime>
  <Words>319</Words>
  <Application>Microsoft Office PowerPoint</Application>
  <PresentationFormat>Widescreen</PresentationFormat>
  <Paragraphs>36</Paragraphs>
  <Slides>17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Gill Sans MT</vt:lpstr>
      <vt:lpstr>Parcel</vt:lpstr>
      <vt:lpstr>Investment Management System</vt:lpstr>
      <vt:lpstr>Ecosystem</vt:lpstr>
      <vt:lpstr>Problem Statement</vt:lpstr>
      <vt:lpstr>Solution</vt:lpstr>
      <vt:lpstr>Flow diagram</vt:lpstr>
      <vt:lpstr>Super admin</vt:lpstr>
      <vt:lpstr>enterprise</vt:lpstr>
      <vt:lpstr>organization</vt:lpstr>
      <vt:lpstr>customer</vt:lpstr>
      <vt:lpstr>Login Page</vt:lpstr>
      <vt:lpstr>System admin</vt:lpstr>
      <vt:lpstr>Enterprise</vt:lpstr>
      <vt:lpstr>Admin</vt:lpstr>
      <vt:lpstr>agent</vt:lpstr>
      <vt:lpstr>customer</vt:lpstr>
      <vt:lpstr>Statistics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Management System</dc:title>
  <dc:creator>Ronak Bhushan Patil</dc:creator>
  <cp:lastModifiedBy>Ronak Bhushan Patil</cp:lastModifiedBy>
  <cp:revision>1</cp:revision>
  <dcterms:created xsi:type="dcterms:W3CDTF">2021-12-12T07:02:11Z</dcterms:created>
  <dcterms:modified xsi:type="dcterms:W3CDTF">2021-12-12T19:26:20Z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0x010100557179B0BC145C448AA581549DBCA6A1</vt:lpwstr>
  </property>
</Properties>
</file>